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80" r:id="rId3"/>
    <p:sldId id="257" r:id="rId4"/>
    <p:sldId id="259" r:id="rId5"/>
    <p:sldId id="260" r:id="rId6"/>
    <p:sldId id="302" r:id="rId7"/>
    <p:sldId id="314" r:id="rId8"/>
    <p:sldId id="303" r:id="rId9"/>
    <p:sldId id="308" r:id="rId10"/>
    <p:sldId id="319" r:id="rId11"/>
    <p:sldId id="315" r:id="rId12"/>
    <p:sldId id="316" r:id="rId13"/>
    <p:sldId id="317" r:id="rId14"/>
    <p:sldId id="318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657" autoAdjust="0"/>
  </p:normalViewPr>
  <p:slideViewPr>
    <p:cSldViewPr>
      <p:cViewPr>
        <p:scale>
          <a:sx n="80" d="100"/>
          <a:sy n="80" d="100"/>
        </p:scale>
        <p:origin x="-28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3042-1B99-4FAB-A65D-2DF954743945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643A5-C613-4D91-831F-74DAEFF21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9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7FA82-E14B-4EB7-A0EA-6EB7996D744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43A5-C613-4D91-831F-74DAEFF216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1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43A5-C613-4D91-831F-74DAEFF216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1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94BC2-1F9D-4220-B874-56A996A335A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Basin Study Program is authorized by Section 9503 of the SECURE Water Act, which</a:t>
            </a:r>
            <a:r>
              <a:rPr lang="en-US" baseline="0" dirty="0" smtClean="0"/>
              <a:t> was passed in 2009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6A1-DEB2-485C-AA66-77334A377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2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F8EAF49-8C62-4ED4-BACD-4C724709409A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-WWCRAs are baseline assessments</a:t>
            </a:r>
            <a:r>
              <a:rPr lang="en-US" baseline="0" dirty="0" smtClean="0"/>
              <a:t> conducted by Reclamation in major river basins across the 17 western states</a:t>
            </a:r>
          </a:p>
          <a:p>
            <a:r>
              <a:rPr lang="en-US" baseline="0" dirty="0" smtClean="0"/>
              <a:t>-provide climate change analysis that can be leveraged by stakeholders</a:t>
            </a:r>
          </a:p>
          <a:p>
            <a:r>
              <a:rPr lang="en-US" baseline="0" dirty="0" smtClean="0"/>
              <a:t>-Includes a </a:t>
            </a:r>
            <a:r>
              <a:rPr lang="en-US" baseline="0" dirty="0" err="1" smtClean="0"/>
              <a:t>westwide</a:t>
            </a:r>
            <a:r>
              <a:rPr lang="en-US" baseline="0" dirty="0" smtClean="0"/>
              <a:t> assessment of future water supplies, water demands, and impacts to Reclamation’s operations</a:t>
            </a:r>
          </a:p>
          <a:p>
            <a:r>
              <a:rPr lang="en-US" baseline="0" dirty="0" smtClean="0"/>
              <a:t>-west-wide supply projections currently available, west-wide agricultural demands projections to be released soon, and three Impact Assessments underway (Rio Grande, Sacramento-San Joaquin, and Columbia)   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07A1E-E269-4E85-BB7E-65C9E4B7DB2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-non-Federal cost</a:t>
            </a:r>
            <a:r>
              <a:rPr lang="en-US" baseline="0" dirty="0" smtClean="0"/>
              <a:t> share can be cash or in-kind services</a:t>
            </a:r>
          </a:p>
          <a:p>
            <a:r>
              <a:rPr lang="en-US" baseline="0" dirty="0" smtClean="0"/>
              <a:t>-because they are not financial assistance Reclamation funding can only be used for work performed by Reclamation or its contractors</a:t>
            </a:r>
          </a:p>
          <a:p>
            <a:r>
              <a:rPr lang="en-US" baseline="0" dirty="0" smtClean="0"/>
              <a:t>-FY14 selection process expected to be initiated by the end of November</a:t>
            </a: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36FC8D-DD8A-4060-BFFB-43B77329502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-2013 studies not pictured</a:t>
            </a:r>
            <a:r>
              <a:rPr lang="en-US" baseline="0" dirty="0" smtClean="0"/>
              <a:t> on map because study areas have not been finalized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43A5-C613-4D91-831F-74DAEFF216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7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-Combined</a:t>
            </a:r>
            <a:r>
              <a:rPr lang="en-US" baseline="0" dirty="0" smtClean="0"/>
              <a:t>, these four projects i</a:t>
            </a:r>
            <a:r>
              <a:rPr lang="en-US" dirty="0" smtClean="0"/>
              <a:t>mpact nearly 20 million people </a:t>
            </a:r>
            <a:r>
              <a:rPr lang="en-US" smtClean="0"/>
              <a:t>in</a:t>
            </a:r>
            <a:r>
              <a:rPr lang="en-US" baseline="0" smtClean="0"/>
              <a:t> an </a:t>
            </a:r>
            <a:r>
              <a:rPr lang="en-US" baseline="0" dirty="0" smtClean="0"/>
              <a:t>area covering nearly 13,000 square miles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43A5-C613-4D91-831F-74DAEFF216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7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43A5-C613-4D91-831F-74DAEFF216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1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43A5-C613-4D91-831F-74DAEFF216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1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84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81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2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34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0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63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496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6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28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11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053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07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81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5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63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1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Black –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24 Point, Arial Bold</a:t>
            </a:r>
          </a:p>
          <a:p>
            <a:pPr lvl="1"/>
            <a:r>
              <a:rPr lang="en-US" smtClean="0"/>
              <a:t>Second level – 20 Point, Arial Bold</a:t>
            </a:r>
          </a:p>
          <a:p>
            <a:pPr lvl="2"/>
            <a:r>
              <a:rPr lang="en-US" smtClean="0"/>
              <a:t>Third level – 18 Point, Arial Bold</a:t>
            </a:r>
          </a:p>
          <a:p>
            <a:pPr lvl="3"/>
            <a:r>
              <a:rPr lang="en-US" smtClean="0"/>
              <a:t>Fourth level – 16 Point, Arial Bold</a:t>
            </a:r>
          </a:p>
          <a:p>
            <a:pPr lvl="4"/>
            <a:r>
              <a:rPr lang="en-US" smtClean="0"/>
              <a:t>Fifth level – 14 Point, Arial Bold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  <p:extLst>
      <p:ext uri="{BB962C8B-B14F-4D97-AF65-F5344CB8AC3E}">
        <p14:creationId xmlns:p14="http://schemas.microsoft.com/office/powerpoint/2010/main" val="118150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Arial Bold 24 Point</a:t>
            </a:r>
          </a:p>
          <a:p>
            <a:pPr lvl="1"/>
            <a:r>
              <a:rPr lang="en-US" smtClean="0"/>
              <a:t>Second level – Arial Bold 20 Point</a:t>
            </a:r>
          </a:p>
          <a:p>
            <a:pPr lvl="2"/>
            <a:r>
              <a:rPr lang="en-US" smtClean="0"/>
              <a:t>Third level – Arial Bold 18 Point</a:t>
            </a:r>
          </a:p>
          <a:p>
            <a:pPr lvl="3"/>
            <a:r>
              <a:rPr lang="en-US" smtClean="0"/>
              <a:t>Fourth level – Arial Bold 16 Point</a:t>
            </a:r>
          </a:p>
          <a:p>
            <a:pPr lvl="4"/>
            <a:r>
              <a:rPr lang="en-US" smtClean="0"/>
              <a:t>Fifth level – Arial Bold 14 Point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  <p:extLst>
      <p:ext uri="{BB962C8B-B14F-4D97-AF65-F5344CB8AC3E}">
        <p14:creationId xmlns:p14="http://schemas.microsoft.com/office/powerpoint/2010/main" val="187560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isweb.usbr.gov/Streamflow_Projec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FFFF"/>
                </a:solidFill>
              </a:rPr>
              <a:t>WaterSMART</a:t>
            </a:r>
            <a:r>
              <a:rPr lang="en-US" sz="4400" b="1" dirty="0" smtClean="0">
                <a:solidFill>
                  <a:srgbClr val="FFFFFF"/>
                </a:solidFill>
              </a:rPr>
              <a:t> Basin Study Program</a:t>
            </a:r>
          </a:p>
        </p:txBody>
      </p:sp>
    </p:spTree>
    <p:extLst>
      <p:ext uri="{BB962C8B-B14F-4D97-AF65-F5344CB8AC3E}">
        <p14:creationId xmlns:p14="http://schemas.microsoft.com/office/powerpoint/2010/main" val="18924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200" dirty="0" smtClean="0"/>
              <a:t>Santa Ana River Watershed Basin Study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Partner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Santa Ana Watershed Project Authority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(over 350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water and related interest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Goals: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Assist in the update of the basin’s integrated </a:t>
            </a:r>
          </a:p>
          <a:p>
            <a:pPr marL="457200" lvl="1" indent="0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 regional water management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plan known as 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OWOW - One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Water One Watershed Plan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Refine the region’s water supply and demand</a:t>
            </a:r>
          </a:p>
          <a:p>
            <a:pPr marL="457200" lvl="1" indent="0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 projections and a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ddress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potential impacts of 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 climate change and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identify adaptation 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 strategies 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Assess the water sector’s greenhouse gas emissions and expand outreach to water users and basin stakeholders</a:t>
            </a:r>
            <a:endParaRPr lang="en-US" sz="2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200" b="0" dirty="0" smtClean="0">
                <a:latin typeface="Arial" pitchFamily="34" charset="0"/>
                <a:cs typeface="Arial" pitchFamily="34" charset="0"/>
              </a:rPr>
              <a:t>Population/Area Impacted</a:t>
            </a:r>
          </a:p>
          <a:p>
            <a:pPr lvl="1"/>
            <a:r>
              <a:rPr lang="en-GB" sz="1800" b="0" dirty="0" smtClean="0">
                <a:latin typeface="Arial" pitchFamily="34" charset="0"/>
                <a:cs typeface="Arial" pitchFamily="34" charset="0"/>
              </a:rPr>
              <a:t>Over 6 million people in an area covering about 2,650 square miles including a number of disadvantaged and Native American communities.</a:t>
            </a:r>
            <a:endParaRPr lang="en-GB" sz="1800" b="0" dirty="0" smtClean="0">
              <a:ea typeface="ＭＳ Ｐゴシック" pitchFamily="34" charset="-128"/>
            </a:endParaRPr>
          </a:p>
          <a:p>
            <a:endParaRPr lang="en-GB" sz="2200" b="0" dirty="0" smtClean="0">
              <a:ea typeface="ＭＳ Ｐゴシック" pitchFamily="34" charset="-128"/>
            </a:endParaRPr>
          </a:p>
          <a:p>
            <a:pPr marL="0" lvl="0" indent="0">
              <a:buNone/>
            </a:pPr>
            <a:endParaRPr lang="en-US" sz="2200" b="0" dirty="0">
              <a:ea typeface="ＭＳ Ｐゴシック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497282" cy="32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000" dirty="0" smtClean="0"/>
              <a:t>Southeast California Regional Basin Study</a:t>
            </a:r>
            <a:endParaRPr lang="en-US" sz="3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0664" y="981075"/>
            <a:ext cx="8229600" cy="5257800"/>
          </a:xfrm>
        </p:spPr>
        <p:txBody>
          <a:bodyPr/>
          <a:lstStyle/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Partners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Borrego Water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District; and Interests: Imperial </a:t>
            </a:r>
          </a:p>
          <a:p>
            <a:pPr marL="457200" lvl="1" indent="0">
              <a:buNone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Irrigation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District,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Coachella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Valley Water 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District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, San Diego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County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Water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Authority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Goals: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Analyze structural options that could potentially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resolve water supply-demand imbalances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Identify non-structural options that could improve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water conservation or the ability of existing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facilities to convey or store water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Address potential impacts of climate change and identify adaptation strategies 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Develop strategies to ensure future water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supply and demand are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met</a:t>
            </a:r>
          </a:p>
          <a:p>
            <a:r>
              <a:rPr lang="en-GB" sz="2200" b="0" dirty="0" smtClean="0">
                <a:latin typeface="Arial" pitchFamily="34" charset="0"/>
                <a:cs typeface="Arial" pitchFamily="34" charset="0"/>
              </a:rPr>
              <a:t>Population/Area Impacted</a:t>
            </a:r>
          </a:p>
          <a:p>
            <a:pPr lvl="1"/>
            <a:r>
              <a:rPr lang="en-GB" sz="1800" b="0" dirty="0" smtClean="0">
                <a:latin typeface="Arial" pitchFamily="34" charset="0"/>
                <a:cs typeface="Arial" pitchFamily="34" charset="0"/>
              </a:rPr>
              <a:t>Over 750,000 people in an area covering nearly 5,200 square miles</a:t>
            </a:r>
            <a:endParaRPr lang="en-GB" sz="1800" b="0" dirty="0" smtClean="0">
              <a:ea typeface="ＭＳ Ｐゴシック" pitchFamily="34" charset="-128"/>
            </a:endParaRPr>
          </a:p>
          <a:p>
            <a:endParaRPr lang="en-GB" sz="2200" b="0" dirty="0" smtClean="0">
              <a:ea typeface="ＭＳ Ｐゴシック" pitchFamily="34" charset="-128"/>
            </a:endParaRPr>
          </a:p>
          <a:p>
            <a:pPr marL="0" lvl="0" indent="0">
              <a:buNone/>
            </a:pPr>
            <a:endParaRPr lang="en-US" sz="2200" b="0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86385"/>
            <a:ext cx="2518064" cy="32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000" dirty="0" smtClean="0"/>
              <a:t>L.A. Basin </a:t>
            </a:r>
            <a:r>
              <a:rPr lang="en-US" sz="3000" dirty="0" err="1" smtClean="0"/>
              <a:t>Stormwater</a:t>
            </a:r>
            <a:r>
              <a:rPr lang="en-US" sz="3000" dirty="0" smtClean="0"/>
              <a:t> Conservation Study</a:t>
            </a:r>
            <a:endParaRPr lang="en-US" sz="3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257800"/>
          </a:xfrm>
        </p:spPr>
        <p:txBody>
          <a:bodyPr/>
          <a:lstStyle/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Partners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Los Angeles County Flood Control District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and 21 local partners</a:t>
            </a:r>
          </a:p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Goals: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Evaluate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the long-term potential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of existing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flood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dams, reservoirs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spreading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grounds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other facilities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conserve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amounts of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stormwater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Analyze structural and non-structural options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that could potentially resolve water supply-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demand imbalances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Address potential impacts of climate change and identify adaptation strategies </a:t>
            </a:r>
          </a:p>
          <a:p>
            <a:r>
              <a:rPr lang="en-GB" sz="2200" b="0" dirty="0" smtClean="0">
                <a:latin typeface="Arial" pitchFamily="34" charset="0"/>
                <a:cs typeface="Arial" pitchFamily="34" charset="0"/>
              </a:rPr>
              <a:t>Population/Area Impacted</a:t>
            </a:r>
          </a:p>
          <a:p>
            <a:pPr lvl="1"/>
            <a:r>
              <a:rPr lang="en-GB" sz="1800" b="0" dirty="0" smtClean="0">
                <a:latin typeface="Arial" pitchFamily="34" charset="0"/>
                <a:cs typeface="Arial" pitchFamily="34" charset="0"/>
              </a:rPr>
              <a:t>Over 10 million people (about 25% of the state’s population) in an area covering nearly 1,900 square miles</a:t>
            </a:r>
            <a:endParaRPr lang="en-GB" sz="1800" b="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200" b="0" dirty="0" smtClean="0">
              <a:ea typeface="ＭＳ Ｐゴシック" pitchFamily="34" charset="-128"/>
            </a:endParaRPr>
          </a:p>
          <a:p>
            <a:pPr marL="0" lvl="0" indent="0">
              <a:buNone/>
            </a:pPr>
            <a:endParaRPr lang="en-US" sz="2200" b="0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599"/>
            <a:ext cx="2495687" cy="32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200" dirty="0" smtClean="0"/>
              <a:t>San Diego Watershed Basin Study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Partner: City of San Diego Public Utilities </a:t>
            </a:r>
            <a:br>
              <a:rPr lang="en-US" sz="2200" b="0" dirty="0" smtClean="0">
                <a:latin typeface="Arial" pitchFamily="34" charset="0"/>
                <a:cs typeface="Arial" pitchFamily="34" charset="0"/>
              </a:rPr>
            </a:b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Department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Goals: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Evaluate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the long-term potential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of the existing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water supply and storage infrastructure  to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address long-term water requirements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Analyze operational changes or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modifications to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existing facilities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that could optimize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storage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capacity of reservoir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systems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Assess proposed facilities (desalination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indirect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potable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reuse) that could potentially </a:t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resolve water supply-demand imbalances</a:t>
            </a: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Address potential impacts of climate change on water supplies and identify adaptation strategies </a:t>
            </a:r>
          </a:p>
          <a:p>
            <a:r>
              <a:rPr lang="en-GB" sz="2200" b="0" dirty="0" smtClean="0">
                <a:latin typeface="Arial" pitchFamily="34" charset="0"/>
                <a:cs typeface="Arial" pitchFamily="34" charset="0"/>
              </a:rPr>
              <a:t>Population/Area Impacted</a:t>
            </a:r>
          </a:p>
          <a:p>
            <a:pPr lvl="1"/>
            <a:r>
              <a:rPr lang="en-GB" sz="1800" b="0" dirty="0" smtClean="0">
                <a:latin typeface="Arial" pitchFamily="34" charset="0"/>
                <a:cs typeface="Arial" pitchFamily="34" charset="0"/>
              </a:rPr>
              <a:t>Over 3 million people and 11 watersheds in an area covering about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,900 square miles</a:t>
            </a:r>
            <a:endParaRPr lang="en-GB" sz="1800" b="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200" b="0" dirty="0" smtClean="0">
              <a:ea typeface="ＭＳ Ｐゴシック" pitchFamily="34" charset="-128"/>
            </a:endParaRPr>
          </a:p>
          <a:p>
            <a:pPr marL="0" lvl="0" indent="0">
              <a:buNone/>
            </a:pPr>
            <a:endParaRPr lang="en-US" sz="2200" b="0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90600"/>
            <a:ext cx="2514600" cy="32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066800"/>
          </a:xfrm>
        </p:spPr>
        <p:txBody>
          <a:bodyPr/>
          <a:lstStyle/>
          <a:p>
            <a:r>
              <a:rPr lang="en-US" dirty="0" smtClean="0"/>
              <a:t>Landscape Conservation Cooperatives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b="0" dirty="0"/>
              <a:t>Reclamation co-leads 2 LCCs with FWS that encompass the Colorado River Basin</a:t>
            </a:r>
          </a:p>
          <a:p>
            <a:pPr lvl="1"/>
            <a:r>
              <a:rPr lang="en-US" b="0" i="1" dirty="0"/>
              <a:t>Desert LCC </a:t>
            </a:r>
            <a:r>
              <a:rPr lang="en-US" b="0" dirty="0"/>
              <a:t>and </a:t>
            </a:r>
            <a:r>
              <a:rPr lang="en-US" b="0" i="1" dirty="0"/>
              <a:t>Southern Rockies </a:t>
            </a:r>
            <a:r>
              <a:rPr lang="en-US" b="0" i="1" dirty="0" smtClean="0"/>
              <a:t>LCC</a:t>
            </a:r>
          </a:p>
          <a:p>
            <a:pPr lvl="1"/>
            <a:r>
              <a:rPr lang="en-US" b="0" i="1" dirty="0" smtClean="0"/>
              <a:t>Reclamation provides funding for applied science grants in these two LCCs</a:t>
            </a:r>
          </a:p>
          <a:p>
            <a:pPr marL="457200" lvl="1" indent="0">
              <a:buNone/>
            </a:pPr>
            <a:endParaRPr lang="en-US" b="0" i="1" dirty="0" smtClean="0"/>
          </a:p>
          <a:p>
            <a:r>
              <a:rPr lang="en-US" b="0" i="1" dirty="0" smtClean="0"/>
              <a:t>LCCs in California include:</a:t>
            </a:r>
          </a:p>
          <a:p>
            <a:pPr lvl="1"/>
            <a:r>
              <a:rPr lang="en-US" b="0" i="1" dirty="0" smtClean="0"/>
              <a:t>Desert</a:t>
            </a:r>
          </a:p>
          <a:p>
            <a:pPr lvl="1"/>
            <a:r>
              <a:rPr lang="en-US" b="0" i="1" dirty="0" smtClean="0"/>
              <a:t>California</a:t>
            </a:r>
          </a:p>
          <a:p>
            <a:pPr lvl="1"/>
            <a:r>
              <a:rPr lang="en-US" b="0" i="1" dirty="0" smtClean="0"/>
              <a:t>North Pacific</a:t>
            </a:r>
          </a:p>
          <a:p>
            <a:pPr lvl="1"/>
            <a:r>
              <a:rPr lang="en-US" b="0" i="1" dirty="0" smtClean="0"/>
              <a:t>Great Basin</a:t>
            </a:r>
          </a:p>
          <a:p>
            <a:pPr lvl="1"/>
            <a:endParaRPr lang="en-US" sz="2400" b="0" i="1" dirty="0"/>
          </a:p>
          <a:p>
            <a:endParaRPr lang="en-US" b="0" i="1" dirty="0" smtClean="0">
              <a:solidFill>
                <a:srgbClr val="FFC000"/>
              </a:solidFill>
            </a:endParaRPr>
          </a:p>
          <a:p>
            <a:endParaRPr lang="en-US" b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245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1200" dirty="0" smtClean="0">
                <a:solidFill>
                  <a:schemeClr val="bg1"/>
                </a:solidFill>
                <a:effectLst/>
              </a:rPr>
              <a:t>SECURE Water </a:t>
            </a:r>
            <a:r>
              <a:rPr lang="en-US" kern="1200" dirty="0" smtClean="0"/>
              <a:t>Act </a:t>
            </a:r>
            <a:r>
              <a:rPr lang="en-US" kern="1200" dirty="0"/>
              <a:t>Section 9503 </a:t>
            </a:r>
            <a:endParaRPr lang="en-US" kern="12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162800" cy="5257800"/>
          </a:xfrm>
        </p:spPr>
        <p:txBody>
          <a:bodyPr>
            <a:normAutofit/>
          </a:bodyPr>
          <a:lstStyle/>
          <a:p>
            <a:pPr lvl="0"/>
            <a:r>
              <a:rPr lang="en-US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Directs the Secretary to establish a climate change adaptation program which includes</a:t>
            </a:r>
          </a:p>
          <a:p>
            <a:pPr lvl="1"/>
            <a:endParaRPr lang="en-US" sz="800" b="0" i="1" kern="120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en-US" sz="2400" b="0" i="1" kern="1200" dirty="0" smtClean="0">
                <a:latin typeface="+mj-lt"/>
                <a:ea typeface="+mj-ea"/>
                <a:cs typeface="+mj-cs"/>
              </a:rPr>
              <a:t>Assess</a:t>
            </a:r>
            <a:r>
              <a:rPr lang="en-US" sz="2400" b="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0" i="1" kern="1200" dirty="0">
                <a:latin typeface="+mj-lt"/>
                <a:ea typeface="+mj-ea"/>
                <a:cs typeface="+mj-cs"/>
              </a:rPr>
              <a:t>risks</a:t>
            </a:r>
            <a:r>
              <a:rPr lang="en-US" sz="2400" b="0" kern="1200" dirty="0">
                <a:latin typeface="+mj-lt"/>
                <a:ea typeface="+mj-ea"/>
                <a:cs typeface="+mj-cs"/>
              </a:rPr>
              <a:t> to water </a:t>
            </a:r>
            <a:r>
              <a:rPr lang="en-US" sz="2400" b="0" kern="1200" dirty="0" smtClean="0">
                <a:latin typeface="+mj-lt"/>
                <a:ea typeface="+mj-ea"/>
                <a:cs typeface="+mj-cs"/>
              </a:rPr>
              <a:t>supply</a:t>
            </a:r>
          </a:p>
          <a:p>
            <a:pPr lvl="1"/>
            <a:endParaRPr lang="en-US" sz="800" b="0" kern="1200" dirty="0">
              <a:latin typeface="+mj-lt"/>
              <a:ea typeface="+mj-ea"/>
              <a:cs typeface="+mj-cs"/>
            </a:endParaRPr>
          </a:p>
          <a:p>
            <a:pPr lvl="1"/>
            <a:r>
              <a:rPr lang="en-US" sz="2400" b="0" i="1" kern="1200" dirty="0">
                <a:latin typeface="+mj-lt"/>
                <a:ea typeface="+mj-ea"/>
                <a:cs typeface="+mj-cs"/>
              </a:rPr>
              <a:t>Analyze the impacts </a:t>
            </a:r>
            <a:r>
              <a:rPr lang="en-US" sz="2400" b="0" kern="1200" dirty="0">
                <a:latin typeface="+mj-lt"/>
                <a:ea typeface="+mj-ea"/>
                <a:cs typeface="+mj-cs"/>
              </a:rPr>
              <a:t>of changes in water supply on a variety of demands </a:t>
            </a:r>
            <a:endParaRPr lang="en-US" sz="2400" b="0" kern="1200" dirty="0" smtClean="0">
              <a:latin typeface="+mj-lt"/>
              <a:ea typeface="+mj-ea"/>
              <a:cs typeface="+mj-cs"/>
            </a:endParaRPr>
          </a:p>
          <a:p>
            <a:pPr lvl="1"/>
            <a:endParaRPr lang="en-US" sz="800" b="0" kern="1200" dirty="0">
              <a:latin typeface="+mj-lt"/>
              <a:ea typeface="+mj-ea"/>
              <a:cs typeface="+mj-cs"/>
            </a:endParaRPr>
          </a:p>
          <a:p>
            <a:pPr lvl="1"/>
            <a:r>
              <a:rPr lang="en-US" sz="2400" b="0" i="1" kern="1200" dirty="0">
                <a:latin typeface="+mj-lt"/>
                <a:ea typeface="+mj-ea"/>
                <a:cs typeface="+mj-cs"/>
              </a:rPr>
              <a:t>Develop mitigation strategies </a:t>
            </a:r>
            <a:r>
              <a:rPr lang="en-US" sz="2400" b="0" kern="1200" dirty="0" smtClean="0">
                <a:latin typeface="+mj-lt"/>
                <a:ea typeface="+mj-ea"/>
                <a:cs typeface="+mj-cs"/>
              </a:rPr>
              <a:t>in </a:t>
            </a:r>
            <a:endParaRPr lang="en-US" sz="2400" b="0" kern="1200" dirty="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US" sz="2400" b="0" kern="1200" dirty="0" smtClean="0">
                <a:latin typeface="+mj-lt"/>
                <a:ea typeface="+mj-ea"/>
                <a:cs typeface="+mj-cs"/>
              </a:rPr>
              <a:t>	consultation with non-Federal </a:t>
            </a:r>
          </a:p>
          <a:p>
            <a:pPr marL="457200" lvl="1" indent="0">
              <a:buNone/>
            </a:pPr>
            <a:r>
              <a:rPr lang="en-US" sz="2400" b="0" kern="1200" dirty="0">
                <a:latin typeface="+mj-lt"/>
                <a:ea typeface="+mj-ea"/>
                <a:cs typeface="+mj-cs"/>
              </a:rPr>
              <a:t>	</a:t>
            </a:r>
            <a:r>
              <a:rPr lang="en-US" sz="2400" b="0" kern="1200" dirty="0" smtClean="0">
                <a:latin typeface="+mj-lt"/>
                <a:ea typeface="+mj-ea"/>
                <a:cs typeface="+mj-cs"/>
              </a:rPr>
              <a:t>participants</a:t>
            </a:r>
            <a:endParaRPr lang="en-US" sz="2400" b="0" kern="120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endParaRPr lang="en-US" b="0" kern="12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endParaRPr lang="en-US" b="0" kern="12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59319"/>
            <a:ext cx="2425700" cy="314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Basin Study Program</a:t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 Activities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West-Wide Climate Risk Assessments (WWCRA)</a:t>
            </a:r>
          </a:p>
          <a:p>
            <a:pPr lvl="1"/>
            <a:r>
              <a:rPr lang="en-GB" sz="1800" b="0" dirty="0" smtClean="0">
                <a:ea typeface="ＭＳ Ｐゴシック" pitchFamily="34" charset="-128"/>
              </a:rPr>
              <a:t>Apply a consistent approach throughout the west to assess impacts of climate change to water supplies, demands and operational risks</a:t>
            </a:r>
          </a:p>
          <a:p>
            <a:pPr marL="457200" lvl="1" indent="0">
              <a:buNone/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ea typeface="ＭＳ Ｐゴシック" pitchFamily="34" charset="-128"/>
              </a:rPr>
              <a:t>Basin Studies </a:t>
            </a:r>
          </a:p>
          <a:p>
            <a:pPr lvl="1"/>
            <a:r>
              <a:rPr lang="en-US" sz="1800" b="0" dirty="0" smtClean="0">
                <a:ea typeface="ＭＳ Ｐゴシック" pitchFamily="34" charset="-128"/>
              </a:rPr>
              <a:t>Reclamation </a:t>
            </a:r>
            <a:r>
              <a:rPr lang="en-GB" sz="1800" b="0" dirty="0" smtClean="0">
                <a:ea typeface="ＭＳ Ｐゴシック" pitchFamily="34" charset="-128"/>
              </a:rPr>
              <a:t>works on a cost-shared basis</a:t>
            </a:r>
            <a:r>
              <a:rPr lang="en-GB" sz="1800" b="0" baseline="0" dirty="0" smtClean="0">
                <a:ea typeface="ＭＳ Ｐゴシック" pitchFamily="34" charset="-128"/>
              </a:rPr>
              <a:t> </a:t>
            </a:r>
            <a:r>
              <a:rPr lang="en-GB" sz="1800" b="0" dirty="0" smtClean="0">
                <a:ea typeface="ＭＳ Ｐゴシック" pitchFamily="34" charset="-128"/>
              </a:rPr>
              <a:t>with </a:t>
            </a:r>
            <a:r>
              <a:rPr lang="en-GB" sz="1800" b="0" dirty="0">
                <a:ea typeface="ＭＳ Ｐゴシック" pitchFamily="34" charset="-128"/>
              </a:rPr>
              <a:t>state and local partners </a:t>
            </a:r>
            <a:r>
              <a:rPr lang="en-GB" sz="1800" b="0" dirty="0" smtClean="0">
                <a:ea typeface="ＭＳ Ｐゴシック" pitchFamily="34" charset="-128"/>
              </a:rPr>
              <a:t>to develop </a:t>
            </a:r>
            <a:r>
              <a:rPr lang="en-US" sz="1800" b="0" dirty="0" smtClean="0">
                <a:ea typeface="ＭＳ Ｐゴシック" pitchFamily="34" charset="-128"/>
              </a:rPr>
              <a:t>potential </a:t>
            </a:r>
            <a:r>
              <a:rPr lang="en-US" sz="1800" b="0" dirty="0">
                <a:ea typeface="ＭＳ Ｐゴシック" pitchFamily="34" charset="-128"/>
              </a:rPr>
              <a:t>adaptation strategies </a:t>
            </a:r>
            <a:r>
              <a:rPr lang="en-US" sz="1800" b="0" dirty="0" smtClean="0">
                <a:ea typeface="ＭＳ Ｐゴシック" pitchFamily="34" charset="-128"/>
              </a:rPr>
              <a:t>to meet future demands in light of imbalances</a:t>
            </a:r>
            <a:r>
              <a:rPr lang="en-US" sz="1800" b="0" baseline="0" dirty="0" smtClean="0">
                <a:ea typeface="ＭＳ Ｐゴシック" pitchFamily="34" charset="-128"/>
              </a:rPr>
              <a:t> in supply &amp; demand</a:t>
            </a:r>
            <a:r>
              <a:rPr lang="en-US" sz="1800" b="0" dirty="0" smtClean="0">
                <a:ea typeface="ＭＳ Ｐゴシック" pitchFamily="34" charset="-128"/>
              </a:rPr>
              <a:t> </a:t>
            </a:r>
          </a:p>
          <a:p>
            <a:pPr marL="457200" lvl="1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ea typeface="ＭＳ Ｐゴシック" pitchFamily="34" charset="-128"/>
              </a:rPr>
              <a:t>Landscape Conservation Cooperatives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GB" sz="1800" b="0" dirty="0" smtClean="0">
                <a:latin typeface="Arial" pitchFamily="34" charset="0"/>
                <a:cs typeface="Arial" pitchFamily="34" charset="0"/>
              </a:rPr>
              <a:t>Partnerships to </a:t>
            </a:r>
            <a:r>
              <a:rPr lang="en-GB" sz="1800" b="0" dirty="0">
                <a:ea typeface="ＭＳ Ｐゴシック" pitchFamily="34" charset="-128"/>
              </a:rPr>
              <a:t>develop applied science tools 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to help resource managers addr</a:t>
            </a:r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 landscape-scale threats.  </a:t>
            </a:r>
          </a:p>
          <a:p>
            <a:pPr lvl="1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Provides a forum to share information developed through the Basin Study Program and to benefit from complementary activities by other agencies</a:t>
            </a:r>
            <a:endParaRPr lang="en-US" sz="1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b="0" dirty="0" smtClean="0">
              <a:ea typeface="ＭＳ Ｐゴシック" pitchFamily="34" charset="-128"/>
            </a:endParaRPr>
          </a:p>
        </p:txBody>
      </p:sp>
      <p:pic>
        <p:nvPicPr>
          <p:cNvPr id="7172" name="Picture 5" descr="MX-Chihuahuan w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/>
          <a:lstStyle/>
          <a:p>
            <a:r>
              <a:rPr lang="en-US" sz="3200" dirty="0" smtClean="0"/>
              <a:t>West Wide Climate Risk Assessments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200" b="0" dirty="0" smtClean="0">
                <a:latin typeface="Arial" pitchFamily="34" charset="0"/>
                <a:cs typeface="Arial" pitchFamily="34" charset="0"/>
              </a:rPr>
              <a:t>Include projections and assessments 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risks and impacts to 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water </a:t>
            </a: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supplies, demands, 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and Reclamation’s </a:t>
            </a: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operations due to climate change</a:t>
            </a:r>
          </a:p>
          <a:p>
            <a:endParaRPr lang="en-US" sz="2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200" b="0" dirty="0">
                <a:latin typeface="Arial" pitchFamily="34" charset="0"/>
                <a:cs typeface="Arial" pitchFamily="34" charset="0"/>
              </a:rPr>
              <a:t>Key baseline assessments leading towards </a:t>
            </a:r>
            <a:r>
              <a:rPr lang="en-GB" sz="2200" b="0" dirty="0">
                <a:ea typeface="ＭＳ Ｐゴシック" pitchFamily="34" charset="-128"/>
              </a:rPr>
              <a:t>more in-depth analyses performed through future Basin </a:t>
            </a:r>
            <a:r>
              <a:rPr lang="en-GB" sz="2200" b="0" dirty="0" smtClean="0">
                <a:ea typeface="ＭＳ Ｐゴシック" pitchFamily="34" charset="-128"/>
              </a:rPr>
              <a:t>Studies</a:t>
            </a:r>
          </a:p>
          <a:p>
            <a:endParaRPr lang="en-GB" sz="2200" b="0" dirty="0">
              <a:ea typeface="ＭＳ Ｐゴシック" pitchFamily="34" charset="-128"/>
            </a:endParaRPr>
          </a:p>
          <a:p>
            <a:r>
              <a:rPr lang="en-US" sz="2200" b="0" dirty="0" err="1" smtClean="0">
                <a:ea typeface="ＭＳ Ｐゴシック" pitchFamily="34" charset="-128"/>
              </a:rPr>
              <a:t>Streamflow</a:t>
            </a:r>
            <a:r>
              <a:rPr lang="en-US" sz="2200" b="0" dirty="0" smtClean="0">
                <a:ea typeface="ＭＳ Ｐゴシック" pitchFamily="34" charset="-128"/>
              </a:rPr>
              <a:t> </a:t>
            </a:r>
            <a:r>
              <a:rPr lang="en-US" sz="2200" b="0" dirty="0">
                <a:ea typeface="ＭＳ Ｐゴシック" pitchFamily="34" charset="-128"/>
              </a:rPr>
              <a:t>P</a:t>
            </a:r>
            <a:r>
              <a:rPr lang="en-US" sz="2200" b="0" dirty="0" smtClean="0">
                <a:ea typeface="ＭＳ Ｐゴシック" pitchFamily="34" charset="-128"/>
              </a:rPr>
              <a:t>rojections Website</a:t>
            </a:r>
          </a:p>
          <a:p>
            <a:pPr marL="0" indent="0">
              <a:buNone/>
            </a:pPr>
            <a:r>
              <a:rPr lang="en-US" sz="2200" b="0" dirty="0">
                <a:ea typeface="ＭＳ Ｐゴシック" pitchFamily="34" charset="-128"/>
              </a:rPr>
              <a:t> </a:t>
            </a:r>
            <a:r>
              <a:rPr lang="en-US" sz="2200" b="0" dirty="0" smtClean="0">
                <a:ea typeface="ＭＳ Ｐゴシック" pitchFamily="34" charset="-128"/>
              </a:rPr>
              <a:t>    </a:t>
            </a:r>
            <a:r>
              <a:rPr lang="en-US" sz="2200" b="0" dirty="0" smtClean="0">
                <a:ea typeface="ＭＳ Ｐゴシック" pitchFamily="34" charset="-128"/>
                <a:hlinkClick r:id="rId3"/>
              </a:rPr>
              <a:t>http</a:t>
            </a:r>
            <a:r>
              <a:rPr lang="en-US" sz="2200" b="0" dirty="0">
                <a:ea typeface="ＭＳ Ｐゴシック" pitchFamily="34" charset="-128"/>
                <a:hlinkClick r:id="rId3"/>
              </a:rPr>
              <a:t>://gisweb.usbr.gov/Streamflow_Projections/</a:t>
            </a:r>
            <a:endParaRPr lang="en-US" sz="2200" b="0" dirty="0" smtClean="0">
              <a:ea typeface="ＭＳ Ｐゴシック" pitchFamily="34" charset="-128"/>
            </a:endParaRPr>
          </a:p>
          <a:p>
            <a:pPr lvl="1"/>
            <a:r>
              <a:rPr lang="en-US" b="0" dirty="0" smtClean="0">
                <a:ea typeface="ＭＳ Ｐゴシック" pitchFamily="34" charset="-128"/>
              </a:rPr>
              <a:t>Provides </a:t>
            </a:r>
            <a:r>
              <a:rPr lang="en-US" b="0" dirty="0">
                <a:ea typeface="ＭＳ Ｐゴシック" pitchFamily="34" charset="-128"/>
              </a:rPr>
              <a:t>future </a:t>
            </a:r>
            <a:r>
              <a:rPr lang="en-US" b="0" dirty="0" err="1">
                <a:ea typeface="ＭＳ Ｐゴシック" pitchFamily="34" charset="-128"/>
              </a:rPr>
              <a:t>streamflow</a:t>
            </a:r>
            <a:r>
              <a:rPr lang="en-US" b="0" dirty="0">
                <a:ea typeface="ＭＳ Ｐゴシック" pitchFamily="34" charset="-128"/>
              </a:rPr>
              <a:t> and water supply information at 195 locations across the </a:t>
            </a:r>
            <a:r>
              <a:rPr lang="en-US" b="0" dirty="0" smtClean="0">
                <a:ea typeface="ＭＳ Ｐゴシック" pitchFamily="34" charset="-128"/>
              </a:rPr>
              <a:t>west</a:t>
            </a:r>
            <a:endParaRPr lang="en-US" b="0" dirty="0">
              <a:ea typeface="ＭＳ Ｐゴシック" pitchFamily="34" charset="-128"/>
            </a:endParaRPr>
          </a:p>
          <a:p>
            <a:pPr marL="0" lvl="0" indent="0">
              <a:buNone/>
            </a:pPr>
            <a:endParaRPr lang="en-US" sz="2200" b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87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066800"/>
          </a:xfrm>
        </p:spPr>
        <p:txBody>
          <a:bodyPr/>
          <a:lstStyle/>
          <a:p>
            <a:r>
              <a:rPr lang="en-US" sz="3200" dirty="0" smtClean="0"/>
              <a:t> Basin Studies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5626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>
                <a:ea typeface="ＭＳ Ｐゴシック" pitchFamily="22" charset="-128"/>
                <a:cs typeface="ＭＳ Ｐゴシック" pitchFamily="22" charset="-128"/>
              </a:rPr>
              <a:t>Reclamation works </a:t>
            </a:r>
            <a:r>
              <a:rPr lang="en-US" sz="1800" i="1" dirty="0">
                <a:ea typeface="ＭＳ Ｐゴシック" pitchFamily="22" charset="-128"/>
                <a:cs typeface="ＭＳ Ｐゴシック" pitchFamily="22" charset="-128"/>
              </a:rPr>
              <a:t>collaboratively</a:t>
            </a:r>
            <a:r>
              <a:rPr lang="en-US" sz="1800" dirty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1800" i="1" dirty="0">
                <a:ea typeface="ＭＳ Ｐゴシック" pitchFamily="22" charset="-128"/>
                <a:cs typeface="ＭＳ Ｐゴシック" pitchFamily="22" charset="-128"/>
              </a:rPr>
              <a:t>with non-Federal partners</a:t>
            </a:r>
            <a:r>
              <a:rPr lang="en-US" sz="1800" dirty="0">
                <a:ea typeface="ＭＳ Ｐゴシック" pitchFamily="22" charset="-128"/>
                <a:cs typeface="ＭＳ Ｐゴシック" pitchFamily="22" charset="-128"/>
              </a:rPr>
              <a:t> to </a:t>
            </a:r>
            <a:r>
              <a:rPr lang="en-GB" sz="1800" dirty="0">
                <a:ea typeface="ＭＳ Ｐゴシック" pitchFamily="34" charset="-128"/>
              </a:rPr>
              <a:t>evaluate current and future </a:t>
            </a:r>
            <a:r>
              <a:rPr lang="en-GB" sz="1800" i="1" dirty="0">
                <a:ea typeface="ＭＳ Ｐゴシック" pitchFamily="22" charset="-128"/>
                <a:cs typeface="ＭＳ Ｐゴシック" pitchFamily="22" charset="-128"/>
              </a:rPr>
              <a:t>water supply and demand imbalances in a changing climate </a:t>
            </a:r>
            <a:r>
              <a:rPr lang="en-GB" sz="1800" dirty="0">
                <a:ea typeface="ＭＳ Ｐゴシック" pitchFamily="34" charset="-128"/>
              </a:rPr>
              <a:t>and </a:t>
            </a:r>
            <a:r>
              <a:rPr lang="en-US" sz="1800" i="1" dirty="0">
                <a:ea typeface="ＭＳ Ｐゴシック" pitchFamily="22" charset="-128"/>
                <a:cs typeface="ＭＳ Ｐゴシック" pitchFamily="22" charset="-128"/>
              </a:rPr>
              <a:t>identify adaptation </a:t>
            </a:r>
            <a:r>
              <a:rPr lang="en-US" sz="1800" i="1" dirty="0" smtClean="0">
                <a:ea typeface="ＭＳ Ｐゴシック" pitchFamily="22" charset="-128"/>
                <a:cs typeface="ＭＳ Ｐゴシック" pitchFamily="22" charset="-128"/>
              </a:rPr>
              <a:t>strategies</a:t>
            </a:r>
            <a:r>
              <a:rPr lang="en-US" sz="1800" dirty="0" smtClean="0"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z="1800" dirty="0">
                <a:ea typeface="ＭＳ Ｐゴシック" pitchFamily="22" charset="-128"/>
                <a:cs typeface="ＭＳ Ｐゴシック" pitchFamily="22" charset="-128"/>
              </a:rPr>
              <a:t>to meet future water demands. </a:t>
            </a:r>
            <a:endParaRPr lang="en-US" sz="1800" dirty="0" smtClean="0">
              <a:ea typeface="ＭＳ Ｐゴシック" pitchFamily="22" charset="-128"/>
              <a:cs typeface="ＭＳ Ｐゴシック" pitchFamily="22" charset="-128"/>
            </a:endParaRPr>
          </a:p>
          <a:p>
            <a:pPr>
              <a:spcBef>
                <a:spcPts val="0"/>
              </a:spcBef>
            </a:pPr>
            <a:endParaRPr lang="en-US" sz="1800" dirty="0">
              <a:ea typeface="ＭＳ Ｐゴシック" pitchFamily="22" charset="-128"/>
              <a:cs typeface="ＭＳ Ｐゴシック" pitchFamily="22" charset="-128"/>
            </a:endParaRP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1800" dirty="0">
                <a:ea typeface="ＭＳ Ｐゴシック" pitchFamily="34" charset="-128"/>
                <a:cs typeface="+mn-cs"/>
              </a:rPr>
              <a:t>Eligible applicants include States, tribes, water districts, cities, and other local governmental entities with water delivery or management authority located in the 17 Western </a:t>
            </a:r>
            <a:r>
              <a:rPr lang="en-US" sz="1800" dirty="0" smtClean="0">
                <a:ea typeface="ＭＳ Ｐゴシック" pitchFamily="34" charset="-128"/>
                <a:cs typeface="+mn-cs"/>
              </a:rPr>
              <a:t>States</a:t>
            </a: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endParaRPr lang="en-US" sz="1800" dirty="0">
              <a:ea typeface="ＭＳ Ｐゴシック" pitchFamily="34" charset="-128"/>
              <a:cs typeface="+mn-cs"/>
            </a:endParaRP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1800" dirty="0" smtClean="0">
                <a:ea typeface="ＭＳ Ｐゴシック" pitchFamily="34" charset="-128"/>
                <a:cs typeface="+mn-cs"/>
              </a:rPr>
              <a:t>Require </a:t>
            </a:r>
            <a:r>
              <a:rPr lang="en-US" sz="1800" dirty="0">
                <a:ea typeface="ＭＳ Ｐゴシック" pitchFamily="34" charset="-128"/>
                <a:cs typeface="+mn-cs"/>
              </a:rPr>
              <a:t>50/50 </a:t>
            </a:r>
            <a:r>
              <a:rPr lang="en-US" sz="1800" dirty="0" smtClean="0">
                <a:ea typeface="ＭＳ Ｐゴシック" pitchFamily="34" charset="-128"/>
                <a:cs typeface="+mn-cs"/>
              </a:rPr>
              <a:t>cost-share</a:t>
            </a: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endParaRPr lang="en-US" sz="1800" dirty="0" smtClean="0">
              <a:ea typeface="ＭＳ Ｐゴシック" pitchFamily="34" charset="-128"/>
              <a:cs typeface="+mn-cs"/>
            </a:endParaRP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1800" dirty="0" smtClean="0">
                <a:ea typeface="ＭＳ Ｐゴシック" pitchFamily="34" charset="-128"/>
                <a:cs typeface="+mn-cs"/>
              </a:rPr>
              <a:t>Not Financial Assistance</a:t>
            </a:r>
            <a:endParaRPr lang="en-US" sz="1800" dirty="0">
              <a:ea typeface="ＭＳ Ｐゴシック" pitchFamily="34" charset="-128"/>
              <a:cs typeface="+mn-cs"/>
            </a:endParaRPr>
          </a:p>
        </p:txBody>
      </p:sp>
      <p:pic>
        <p:nvPicPr>
          <p:cNvPr id="5124" name="Picture 3" descr="ColoradoBasinRevise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0686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40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Studies – 2015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200" b="0" dirty="0" smtClean="0"/>
              <a:t>Fiscal year 2015 selection process expected to be initiated in the fall of 2014</a:t>
            </a:r>
          </a:p>
          <a:p>
            <a:r>
              <a:rPr lang="en-US" sz="2200" b="0" dirty="0" smtClean="0"/>
              <a:t>President’s budget request includes approximately $2 million in funding for Basin Studies</a:t>
            </a:r>
          </a:p>
          <a:p>
            <a:r>
              <a:rPr lang="en-US" sz="2200" b="0" dirty="0" smtClean="0"/>
              <a:t>Studies are selected through a 2 step competitive process</a:t>
            </a:r>
          </a:p>
          <a:p>
            <a:pPr lvl="1"/>
            <a:r>
              <a:rPr lang="en-US" b="0" dirty="0" smtClean="0"/>
              <a:t>Step 1 – Letters of Interest</a:t>
            </a:r>
          </a:p>
          <a:p>
            <a:pPr lvl="2"/>
            <a:r>
              <a:rPr lang="en-US" b="0" dirty="0" smtClean="0"/>
              <a:t>Letters of Interest are submitted to Reclamation regional offices</a:t>
            </a:r>
          </a:p>
          <a:p>
            <a:pPr lvl="2"/>
            <a:r>
              <a:rPr lang="en-US" b="0" dirty="0" smtClean="0"/>
              <a:t>Regional offices select which Letters of Interest will move forward to step 2 of the selection process</a:t>
            </a:r>
          </a:p>
          <a:p>
            <a:pPr lvl="1"/>
            <a:r>
              <a:rPr lang="en-US" b="0" dirty="0" smtClean="0"/>
              <a:t>Step 2 – Proposals </a:t>
            </a:r>
          </a:p>
          <a:p>
            <a:pPr lvl="2"/>
            <a:r>
              <a:rPr lang="en-US" b="0" dirty="0" smtClean="0"/>
              <a:t>Applicants work with Reclamation to develop a joint study proposal to submit to Policy and Administration</a:t>
            </a:r>
          </a:p>
          <a:p>
            <a:pPr lvl="2"/>
            <a:r>
              <a:rPr lang="en-US" b="0" dirty="0" smtClean="0"/>
              <a:t>Proposals are reviewed and scored based on identified evaluation criteria by an application review committee made up of Reclamation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80" y="1143000"/>
            <a:ext cx="7987619" cy="5029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Required Elements</a:t>
            </a:r>
          </a:p>
          <a:p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 smtClean="0"/>
              <a:t>Projections </a:t>
            </a:r>
            <a:r>
              <a:rPr lang="en-US" sz="2200" dirty="0"/>
              <a:t>of water supply and demand, including the risks of climate </a:t>
            </a:r>
            <a:r>
              <a:rPr lang="en-US" sz="2200" dirty="0" smtClean="0"/>
              <a:t>change </a:t>
            </a:r>
          </a:p>
          <a:p>
            <a:pPr marL="914400" lvl="1" indent="-457200">
              <a:buFont typeface="+mj-lt"/>
              <a:buAutoNum type="arabicParenR"/>
            </a:pPr>
            <a:endParaRPr lang="en-US" sz="8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A</a:t>
            </a:r>
            <a:r>
              <a:rPr lang="en-US" sz="2200" dirty="0" smtClean="0"/>
              <a:t>n </a:t>
            </a:r>
            <a:r>
              <a:rPr lang="en-US" sz="2200" dirty="0"/>
              <a:t>analysis of how existing water and power infrastructure and operations will perform in response to changing water </a:t>
            </a:r>
            <a:r>
              <a:rPr lang="en-US" sz="2200" dirty="0" smtClean="0"/>
              <a:t>realities </a:t>
            </a:r>
            <a:endParaRPr lang="en-US" sz="2200" dirty="0"/>
          </a:p>
          <a:p>
            <a:pPr marL="914400" lvl="1" indent="-457200">
              <a:buFont typeface="+mj-lt"/>
              <a:buAutoNum type="arabicParenR"/>
            </a:pPr>
            <a:endParaRPr lang="en-US" sz="8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development of </a:t>
            </a:r>
            <a:r>
              <a:rPr lang="en-US" sz="2200" dirty="0" smtClean="0"/>
              <a:t>adaptation and </a:t>
            </a:r>
            <a:r>
              <a:rPr lang="en-US" sz="2200" dirty="0"/>
              <a:t>mitigation strategies </a:t>
            </a:r>
            <a:r>
              <a:rPr lang="en-US" sz="2200" dirty="0" smtClean="0"/>
              <a:t>to </a:t>
            </a:r>
            <a:r>
              <a:rPr lang="en-US" sz="2200" dirty="0"/>
              <a:t>supply adequate water in the </a:t>
            </a:r>
            <a:r>
              <a:rPr lang="en-US" sz="2200" dirty="0" smtClean="0"/>
              <a:t>future</a:t>
            </a:r>
          </a:p>
          <a:p>
            <a:pPr marL="914400" lvl="1" indent="-457200">
              <a:buFont typeface="+mj-lt"/>
              <a:buAutoNum type="arabicParenR"/>
            </a:pPr>
            <a:endParaRPr lang="en-US" sz="8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sz="2200" dirty="0" smtClean="0"/>
              <a:t>A </a:t>
            </a:r>
            <a:r>
              <a:rPr lang="en-US" sz="2200" dirty="0"/>
              <a:t>trade-off analysis of the </a:t>
            </a:r>
            <a:r>
              <a:rPr lang="en-US" sz="2200" dirty="0" smtClean="0"/>
              <a:t>strategies identified, </a:t>
            </a:r>
            <a:r>
              <a:rPr lang="en-US" sz="2200" dirty="0"/>
              <a:t>and findings and recommendations as </a:t>
            </a:r>
            <a:r>
              <a:rPr lang="en-US" sz="2200" dirty="0" smtClean="0"/>
              <a:t>appropriate</a:t>
            </a:r>
            <a:endParaRPr lang="en-GB" sz="2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 Basin </a:t>
            </a:r>
            <a:r>
              <a:rPr lang="en-US" sz="3200" dirty="0"/>
              <a:t>Studies </a:t>
            </a:r>
          </a:p>
        </p:txBody>
      </p:sp>
    </p:spTree>
    <p:extLst>
      <p:ext uri="{BB962C8B-B14F-4D97-AF65-F5344CB8AC3E}">
        <p14:creationId xmlns:p14="http://schemas.microsoft.com/office/powerpoint/2010/main" val="2010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36913" cy="381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a typeface="ＭＳ Ｐゴシック" pitchFamily="34" charset="-128"/>
              </a:rPr>
              <a:t>Funded Basin Studies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533400"/>
            <a:ext cx="3236913" cy="60817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1600" dirty="0" smtClean="0"/>
              <a:t>22 Basin Studies funded since 2009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500" u="sng" dirty="0" smtClean="0"/>
              <a:t>2009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Colorado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Milk/St. Mary Rivers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Yakima River Basin</a:t>
            </a:r>
          </a:p>
          <a:p>
            <a:pPr>
              <a:defRPr/>
            </a:pPr>
            <a:r>
              <a:rPr lang="en-US" sz="1500" u="sng" dirty="0" smtClean="0"/>
              <a:t>2010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Niobrara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Truckee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Santa Ana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Henrys Fork of Snake River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S.E. California Regional Basin</a:t>
            </a:r>
          </a:p>
          <a:p>
            <a:pPr>
              <a:defRPr/>
            </a:pPr>
            <a:r>
              <a:rPr lang="en-US" sz="1500" u="sng" dirty="0" smtClean="0"/>
              <a:t>2011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Lower Rio Grande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Santa Fe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Klamath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Hood River Basin</a:t>
            </a:r>
          </a:p>
          <a:p>
            <a:pPr>
              <a:defRPr/>
            </a:pPr>
            <a:r>
              <a:rPr lang="en-US" sz="1500" u="sng" dirty="0" smtClean="0"/>
              <a:t>2012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Upper Washita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Sacramento-San Joaquin Rivers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Republican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Pecos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L.A. Basin</a:t>
            </a:r>
          </a:p>
          <a:p>
            <a:pPr>
              <a:defRPr/>
            </a:pPr>
            <a:r>
              <a:rPr lang="en-US" sz="1500" u="sng" dirty="0" smtClean="0"/>
              <a:t>2013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San Diego Watershed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West Salt River Valley</a:t>
            </a:r>
          </a:p>
          <a:p>
            <a:pPr>
              <a:defRPr/>
            </a:pPr>
            <a:r>
              <a:rPr lang="en-US" sz="1500" u="sng" dirty="0" smtClean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Upper Red River Basin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Missouri River Headwaters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Upper Deschutes River Basin</a:t>
            </a:r>
            <a:endParaRPr lang="en-US" sz="1500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0"/>
            <a:ext cx="55340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36913" cy="381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a typeface="ＭＳ Ｐゴシック" pitchFamily="34" charset="-128"/>
              </a:rPr>
              <a:t>Funded Basin Studies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533400"/>
            <a:ext cx="3236913" cy="608171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100" dirty="0" smtClean="0">
                <a:solidFill>
                  <a:srgbClr val="FFFF00"/>
                </a:solidFill>
              </a:rPr>
              <a:t>4 Basin Studies are located in Southern California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500" u="sng" dirty="0" smtClean="0"/>
              <a:t>2009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Colorado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Milk/St. Mary Rivers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Yakima River Basin</a:t>
            </a:r>
          </a:p>
          <a:p>
            <a:pPr>
              <a:defRPr/>
            </a:pPr>
            <a:r>
              <a:rPr lang="en-US" sz="1500" u="sng" dirty="0" smtClean="0"/>
              <a:t>2010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Niobrara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Truckee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Santa Ana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Henrys Fork of Snake River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S.E. California Regional Basin</a:t>
            </a:r>
          </a:p>
          <a:p>
            <a:pPr>
              <a:defRPr/>
            </a:pPr>
            <a:r>
              <a:rPr lang="en-US" sz="1500" u="sng" dirty="0" smtClean="0"/>
              <a:t>2011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Lower Rio Grande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Santa Fe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Klamath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Hood River Basin</a:t>
            </a:r>
          </a:p>
          <a:p>
            <a:pPr>
              <a:defRPr/>
            </a:pPr>
            <a:r>
              <a:rPr lang="en-US" sz="1500" u="sng" dirty="0" smtClean="0"/>
              <a:t>2012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Upper Washita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Sacramento-San Joaquin Rivers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Republican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Pecos River Basin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L.A. Basin</a:t>
            </a:r>
          </a:p>
          <a:p>
            <a:pPr>
              <a:defRPr/>
            </a:pPr>
            <a:r>
              <a:rPr lang="en-US" sz="1500" u="sng" dirty="0" smtClean="0"/>
              <a:t>2013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San Diego Watershed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500" dirty="0" smtClean="0"/>
              <a:t>West Salt River Valley</a:t>
            </a:r>
          </a:p>
          <a:p>
            <a:pPr>
              <a:defRPr/>
            </a:pPr>
            <a:r>
              <a:rPr lang="en-US" sz="1500" u="sng" dirty="0" smtClean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Upper Red River Basin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Missouri River Headwaters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Upper Deschutes River Basin</a:t>
            </a:r>
            <a:endParaRPr lang="en-US" sz="1500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0"/>
            <a:ext cx="55340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F781B-5ACF-4DAB-A459-C96E14CBF4C4}"/>
</file>

<file path=customXml/itemProps2.xml><?xml version="1.0" encoding="utf-8"?>
<ds:datastoreItem xmlns:ds="http://schemas.openxmlformats.org/officeDocument/2006/customXml" ds:itemID="{1C47303A-0073-4FBA-9718-6BEDF028AF55}"/>
</file>

<file path=customXml/itemProps3.xml><?xml version="1.0" encoding="utf-8"?>
<ds:datastoreItem xmlns:ds="http://schemas.openxmlformats.org/officeDocument/2006/customXml" ds:itemID="{2D58C8BB-55F9-407D-9931-8AF62BB22678}"/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946</Words>
  <Application>Microsoft Office PowerPoint</Application>
  <PresentationFormat>On-screen Show (4:3)</PresentationFormat>
  <Paragraphs>197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1_Default Design</vt:lpstr>
      <vt:lpstr>PowerPoint Presentation</vt:lpstr>
      <vt:lpstr> SECURE Water Act Section 9503 </vt:lpstr>
      <vt:lpstr>Basin Study Program  Activities</vt:lpstr>
      <vt:lpstr>West Wide Climate Risk Assessments</vt:lpstr>
      <vt:lpstr> Basin Studies</vt:lpstr>
      <vt:lpstr>Basin Studies – 2015 Selection Process</vt:lpstr>
      <vt:lpstr> Basin Studies </vt:lpstr>
      <vt:lpstr>Funded Basin Studies</vt:lpstr>
      <vt:lpstr>Funded Basin Studies</vt:lpstr>
      <vt:lpstr>Santa Ana River Watershed Basin Study</vt:lpstr>
      <vt:lpstr>Southeast California Regional Basin Study</vt:lpstr>
      <vt:lpstr>L.A. Basin Stormwater Conservation Study</vt:lpstr>
      <vt:lpstr>San Diego Watershed Basin Study</vt:lpstr>
      <vt:lpstr>Landscape Conservation Cooperatives</vt:lpstr>
    </vt:vector>
  </TitlesOfParts>
  <Company>Reclamation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Water Act</dc:title>
  <dc:creator>Vaddey, Seshu</dc:creator>
  <cp:lastModifiedBy>Simes, John (Jack) E</cp:lastModifiedBy>
  <cp:revision>112</cp:revision>
  <dcterms:created xsi:type="dcterms:W3CDTF">2013-01-08T23:26:43Z</dcterms:created>
  <dcterms:modified xsi:type="dcterms:W3CDTF">2014-06-24T20:49:48Z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